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5"/>
  </p:notesMasterIdLst>
  <p:sldIdLst>
    <p:sldId id="256" r:id="rId3"/>
    <p:sldId id="266" r:id="rId4"/>
    <p:sldId id="265" r:id="rId5"/>
    <p:sldId id="267" r:id="rId6"/>
    <p:sldId id="262" r:id="rId7"/>
    <p:sldId id="257" r:id="rId8"/>
    <p:sldId id="264" r:id="rId9"/>
    <p:sldId id="269" r:id="rId10"/>
    <p:sldId id="270" r:id="rId11"/>
    <p:sldId id="263" r:id="rId12"/>
    <p:sldId id="26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66"/>
            <p14:sldId id="265"/>
            <p14:sldId id="267"/>
          </p14:sldIdLst>
        </p14:section>
        <p14:section name="Design, Impress, Work Together" id="{B9B51309-D148-4332-87C2-07BE32FBCA3B}">
          <p14:sldIdLst>
            <p14:sldId id="262"/>
            <p14:sldId id="257"/>
            <p14:sldId id="264"/>
          </p14:sldIdLst>
        </p14:section>
        <p14:section name="Learn More" id="{2CC34DB2-6590-42C0-AD4B-A04C6060184E}">
          <p14:sldIdLst>
            <p14:sldId id="269"/>
            <p14:sldId id="270"/>
            <p14:sldId id="263"/>
            <p14:sldId id="268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D2B4A6"/>
    <a:srgbClr val="734F29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aseline="0" dirty="0" smtClean="0"/>
              <a:t>Slide Show mode, click the arrow to enter the PowerPoint Getting Started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998068"/>
            <a:ext cx="8333935" cy="1137793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What  is  the  Design 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925" y="0"/>
            <a:ext cx="6886135" cy="4863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118" y="4007371"/>
            <a:ext cx="6181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  <a:latin typeface="PSL-Kanda" panose="02000506000000020003" pitchFamily="2" charset="0"/>
                <a:cs typeface="PSL-Kanda" panose="02000506000000020003" pitchFamily="2" charset="0"/>
              </a:rPr>
              <a:t>การออก </a:t>
            </a:r>
            <a:r>
              <a:rPr lang="th-TH" sz="5400" b="1" dirty="0" smtClean="0">
                <a:solidFill>
                  <a:srgbClr val="D24726"/>
                </a:solidFill>
                <a:latin typeface="PSL-Kanda" panose="02000506000000020003" pitchFamily="2" charset="0"/>
                <a:cs typeface="PSL-Kanda" panose="02000506000000020003" pitchFamily="2" charset="0"/>
              </a:rPr>
              <a:t>แบบ</a:t>
            </a:r>
            <a:endParaRPr lang="th-TH" sz="5400" b="1" dirty="0">
              <a:solidFill>
                <a:srgbClr val="D24726"/>
              </a:solidFill>
              <a:latin typeface="PSL-Kanda" panose="02000506000000020003" pitchFamily="2" charset="0"/>
              <a:cs typeface="PSL-Kanda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555" y="587505"/>
            <a:ext cx="4508715" cy="2465976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SL-Kanda" panose="02000506000000020003" pitchFamily="2" charset="0"/>
                <a:cs typeface="PSL-Kanda" panose="02000506000000020003" pitchFamily="2" charset="0"/>
              </a:rPr>
              <a:t> </a:t>
            </a:r>
            <a:r>
              <a:rPr lang="th-TH" sz="3200" b="1" dirty="0">
                <a:latin typeface="PSL-Kanda" panose="02000506000000020003" pitchFamily="2" charset="0"/>
                <a:cs typeface="PSL-Kanda" panose="02000506000000020003" pitchFamily="2" charset="0"/>
              </a:rPr>
              <a:t>รูปทรงจาก</a:t>
            </a:r>
            <a:r>
              <a:rPr lang="th-TH" sz="3200" b="1" dirty="0" smtClean="0">
                <a:latin typeface="PSL-Kanda" panose="02000506000000020003" pitchFamily="2" charset="0"/>
                <a:cs typeface="PSL-Kanda" panose="02000506000000020003" pitchFamily="2" charset="0"/>
              </a:rPr>
              <a:t>ธรรมชาติ</a:t>
            </a:r>
            <a:br>
              <a:rPr lang="th-TH" sz="3200" b="1" dirty="0" smtClean="0">
                <a:latin typeface="PSL-Kanda" panose="02000506000000020003" pitchFamily="2" charset="0"/>
                <a:cs typeface="PSL-Kanda" panose="02000506000000020003" pitchFamily="2" charset="0"/>
              </a:rPr>
            </a:br>
            <a:r>
              <a:rPr lang="th-TH" sz="4000" b="1" dirty="0">
                <a:latin typeface="PSL-Kanda" panose="02000506000000020003" pitchFamily="2" charset="0"/>
                <a:cs typeface="PSL-Kanda" panose="02000506000000020003" pitchFamily="2" charset="0"/>
              </a:rPr>
              <a:t> </a:t>
            </a:r>
            <a:r>
              <a:rPr lang="th-TH" sz="4000" b="1" dirty="0" smtClean="0">
                <a:latin typeface="PSL-Kanda" panose="02000506000000020003" pitchFamily="2" charset="0"/>
                <a:cs typeface="PSL-Kanda" panose="02000506000000020003" pitchFamily="2" charset="0"/>
              </a:rPr>
              <a:t>(</a:t>
            </a:r>
            <a:r>
              <a:rPr lang="en-US" sz="4000" b="1" dirty="0">
                <a:latin typeface="PSL-Kanda" panose="02000506000000020003" pitchFamily="2" charset="0"/>
                <a:cs typeface="PSL-Kanda" panose="02000506000000020003" pitchFamily="2" charset="0"/>
              </a:rPr>
              <a:t>Natural Form)</a:t>
            </a:r>
            <a:r>
              <a:rPr lang="th-TH" sz="4000" b="1" dirty="0" smtClean="0">
                <a:latin typeface="PSL-Kanda" panose="02000506000000020003" pitchFamily="2" charset="0"/>
                <a:cs typeface="PSL-Kanda" panose="02000506000000020003" pitchFamily="2" charset="0"/>
              </a:rPr>
              <a:t>           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8267" y="2402237"/>
            <a:ext cx="5859506" cy="2187228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PSL-Kanda" panose="02000506000000020003" pitchFamily="2" charset="0"/>
                <a:cs typeface="PSL-Kanda" panose="02000506000000020003" pitchFamily="2" charset="0"/>
              </a:rPr>
              <a:t>ธรรมชาติ</a:t>
            </a:r>
            <a:r>
              <a:rPr lang="th-TH" sz="3200" dirty="0">
                <a:latin typeface="PSL-Kanda" panose="02000506000000020003" pitchFamily="2" charset="0"/>
                <a:cs typeface="PSL-Kanda" panose="02000506000000020003" pitchFamily="2" charset="0"/>
              </a:rPr>
              <a:t>มี</a:t>
            </a:r>
            <a:r>
              <a:rPr lang="th-TH" sz="3200" dirty="0" smtClean="0">
                <a:latin typeface="PSL-Kanda" panose="02000506000000020003" pitchFamily="2" charset="0"/>
                <a:cs typeface="PSL-Kanda" panose="02000506000000020003" pitchFamily="2" charset="0"/>
              </a:rPr>
              <a:t>ความสำคัญ</a:t>
            </a:r>
            <a:r>
              <a:rPr lang="th-TH" sz="3200" dirty="0">
                <a:latin typeface="PSL-Kanda" panose="02000506000000020003" pitchFamily="2" charset="0"/>
                <a:cs typeface="PSL-Kanda" panose="02000506000000020003" pitchFamily="2" charset="0"/>
              </a:rPr>
              <a:t>และอยู่รายล้อมมนุษย์ ทั้ง รูปทรงที่</a:t>
            </a:r>
            <a:r>
              <a:rPr lang="th-TH" sz="3200" dirty="0" smtClean="0">
                <a:latin typeface="PSL-Kanda" panose="02000506000000020003" pitchFamily="2" charset="0"/>
                <a:cs typeface="PSL-Kanda" panose="02000506000000020003" pitchFamily="2" charset="0"/>
              </a:rPr>
              <a:t>เป็น</a:t>
            </a:r>
            <a:r>
              <a:rPr lang="th-TH" sz="3200" dirty="0">
                <a:latin typeface="PSL-Kanda" panose="02000506000000020003" pitchFamily="2" charset="0"/>
                <a:cs typeface="PSL-Kanda" panose="02000506000000020003" pitchFamily="2" charset="0"/>
              </a:rPr>
              <a:t>สิ่งมีชีวิตในวิถีวัฒนธรรม เช่น พืช สัตว์ต่างๆ และ รูปทรงที่ไม่มีชีวิต เช่น กรวด หิน ดิน ทราย หรือปรากฏการณ์ทาง ธรรมชาติ เช่น คลื่น ลม แสงแดด ฝนตก </a:t>
            </a:r>
            <a:r>
              <a:rPr lang="th-TH" sz="3200" dirty="0" smtClean="0">
                <a:latin typeface="PSL-Kanda" panose="02000506000000020003" pitchFamily="2" charset="0"/>
                <a:cs typeface="PSL-Kanda" panose="02000506000000020003" pitchFamily="2" charset="0"/>
              </a:rPr>
              <a:t>ฟ้า</a:t>
            </a:r>
            <a:r>
              <a:rPr lang="th-TH" sz="3200" dirty="0">
                <a:latin typeface="PSL-Kanda" panose="02000506000000020003" pitchFamily="2" charset="0"/>
                <a:cs typeface="PSL-Kanda" panose="02000506000000020003" pitchFamily="2" charset="0"/>
              </a:rPr>
              <a:t>ร้อง </a:t>
            </a:r>
            <a:r>
              <a:rPr lang="th-TH" sz="3200" dirty="0" smtClean="0">
                <a:latin typeface="PSL-Kanda" panose="02000506000000020003" pitchFamily="2" charset="0"/>
                <a:cs typeface="PSL-Kanda" panose="02000506000000020003" pitchFamily="2" charset="0"/>
              </a:rPr>
              <a:t> ฯลฯ</a:t>
            </a:r>
            <a:endParaRPr lang="en-US" sz="3200" dirty="0">
              <a:latin typeface="PSL-Kanda" panose="02000506000000020003" pitchFamily="2" charset="0"/>
              <a:cs typeface="PSL-Kanda" panose="02000506000000020003" pitchFamily="2" charset="0"/>
            </a:endParaRPr>
          </a:p>
        </p:txBody>
      </p:sp>
      <p:sp>
        <p:nvSpPr>
          <p:cNvPr id="8" name="Freeform 7">
            <a:hlinkClick r:id="rId3" tooltip="Learn More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hlinkClick r:id="rId3" tooltip="Learn More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800" dirty="0">
              <a:solidFill>
                <a:srgbClr val="DD462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0878" y="6073768"/>
            <a:ext cx="2963979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</a:rPr>
              <a:t>Inspiration</a:t>
            </a:r>
            <a:endParaRPr lang="en-US" sz="1200" dirty="0">
              <a:solidFill>
                <a:srgbClr val="D24726">
                  <a:alpha val="37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20" y="2353611"/>
            <a:ext cx="51244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550" y="278016"/>
            <a:ext cx="4508715" cy="2187227"/>
          </a:xfrm>
        </p:spPr>
        <p:txBody>
          <a:bodyPr/>
          <a:lstStyle/>
          <a:p>
            <a:r>
              <a:rPr lang="th-TH" sz="3200" b="1" dirty="0">
                <a:latin typeface="PSL-Kanda" panose="02000506000000020003" pitchFamily="2" charset="0"/>
                <a:cs typeface="PSL-Kanda" panose="02000506000000020003" pitchFamily="2" charset="0"/>
              </a:rPr>
              <a:t>รูปทรงที่มนุษย์สร้างขึ้น </a:t>
            </a:r>
            <a:r>
              <a:rPr lang="th-TH" sz="4000" dirty="0">
                <a:latin typeface="PSL-Kanda" panose="02000506000000020003" pitchFamily="2" charset="0"/>
                <a:cs typeface="PSL-Kanda" panose="02000506000000020003" pitchFamily="2" charset="0"/>
              </a:rPr>
              <a:t>(</a:t>
            </a:r>
            <a:r>
              <a:rPr lang="en-US" sz="4000" dirty="0">
                <a:latin typeface="PSL-Kanda" panose="02000506000000020003" pitchFamily="2" charset="0"/>
                <a:cs typeface="PSL-Kanda" panose="02000506000000020003" pitchFamily="2" charset="0"/>
              </a:rPr>
              <a:t>Manmade Form)</a:t>
            </a:r>
            <a:endParaRPr lang="th-TH" sz="4000" dirty="0">
              <a:latin typeface="PSL-Kanda" panose="02000506000000020003" pitchFamily="2" charset="0"/>
              <a:cs typeface="PSL-Kanda" panose="02000506000000020003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8524" y="2009104"/>
            <a:ext cx="6293476" cy="2910626"/>
          </a:xfrm>
        </p:spPr>
        <p:txBody>
          <a:bodyPr>
            <a:noAutofit/>
          </a:bodyPr>
          <a:lstStyle/>
          <a:p>
            <a:r>
              <a:rPr lang="th-TH" sz="3200" dirty="0">
                <a:latin typeface="PSL-Kanda" panose="02000506000000020003" pitchFamily="2" charset="0"/>
                <a:cs typeface="PSL-Kanda" panose="02000506000000020003" pitchFamily="2" charset="0"/>
              </a:rPr>
              <a:t>รูปทรงทางวัฒนธรรมที่มนุษย์สร้างขึ้น มีอิทธิพลต่องาน ออกแบบผลิตภัณฑ์ ในอันที่จะก่อให้เกิดความแตกต่างกันของแต่ละ จังหวัด เช่น โบราณสถาน อาคาร บ้านเรือน โบราณวัตถุ สิ่งของ เครื่องใช้ ฯลฯ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6" t="7569" r="51669" b="5101"/>
          <a:stretch/>
        </p:blipFill>
        <p:spPr>
          <a:xfrm>
            <a:off x="350930" y="1941935"/>
            <a:ext cx="5205807" cy="491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93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30" y="1997612"/>
            <a:ext cx="4508715" cy="2183890"/>
          </a:xfrm>
        </p:spPr>
        <p:txBody>
          <a:bodyPr/>
          <a:lstStyle/>
          <a:p>
            <a:r>
              <a:rPr lang="th-TH" b="1" dirty="0" smtClean="0">
                <a:latin typeface="PSL-Kanda" panose="02000506000000020003" pitchFamily="2" charset="0"/>
                <a:cs typeface="PSL-Kanda" panose="02000506000000020003" pitchFamily="2" charset="0"/>
              </a:rPr>
              <a:t>          สรุป</a:t>
            </a:r>
            <a:endParaRPr lang="th-TH" b="1" dirty="0">
              <a:latin typeface="PSL-Kanda" panose="02000506000000020003" pitchFamily="2" charset="0"/>
              <a:cs typeface="PSL-Kanda" panose="02000506000000020003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4025" y="1871003"/>
            <a:ext cx="6119446" cy="3179299"/>
          </a:xfrm>
        </p:spPr>
        <p:txBody>
          <a:bodyPr>
            <a:normAutofit lnSpcReduction="10000"/>
          </a:bodyPr>
          <a:lstStyle/>
          <a:p>
            <a:r>
              <a:rPr lang="th-TH" dirty="0" smtClean="0">
                <a:latin typeface="PSL-Kanda" panose="02000506000000020003" pitchFamily="2" charset="0"/>
                <a:cs typeface="PSL-Kanda" panose="02000506000000020003" pitchFamily="2" charset="0"/>
              </a:rPr>
              <a:t>การออกแบบ  คือ  การคิดสร้างสรรค์ของมนุษย์ เป็นการตอบสนองความต้องการของมนุษย์  ด้านความสะดวกสบาย</a:t>
            </a:r>
          </a:p>
          <a:p>
            <a:r>
              <a:rPr lang="th-TH" dirty="0" smtClean="0">
                <a:latin typeface="PSL-Kanda" panose="02000506000000020003" pitchFamily="2" charset="0"/>
                <a:cs typeface="PSL-Kanda" panose="02000506000000020003" pitchFamily="2" charset="0"/>
              </a:rPr>
              <a:t>ในการดำรงชีวิต โดยมีหลักการและส่วนประกอบที่สำคัญในการออกแบบคือ  แรงบันดาลใจในการออกแบบซึ่งต้องอาศัยความคิดสร้างสรรค์ของมนุษย์</a:t>
            </a:r>
            <a:endParaRPr lang="th-TH" dirty="0">
              <a:latin typeface="PSL-Kanda" panose="02000506000000020003" pitchFamily="2" charset="0"/>
              <a:cs typeface="PSL-Kanda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7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PSL-Kanda" panose="02000506000000020003" pitchFamily="2" charset="0"/>
                <a:cs typeface="PSL-Kanda" panose="02000506000000020003" pitchFamily="2" charset="0"/>
              </a:rPr>
              <a:t>ความหมายของการออกแบบ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868695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1</a:t>
            </a:r>
            <a:r>
              <a:rPr lang="en-US" sz="3600" dirty="0" smtClean="0">
                <a:solidFill>
                  <a:srgbClr val="C00000"/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. </a:t>
            </a:r>
            <a:r>
              <a:rPr lang="th-TH" sz="3600" dirty="0" smtClean="0">
                <a:solidFill>
                  <a:srgbClr val="333333"/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การ</a:t>
            </a:r>
            <a:r>
              <a:rPr lang="th-TH" sz="3600" dirty="0">
                <a:solidFill>
                  <a:srgbClr val="333333"/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ออกแบบ หมายถึง การรวบรวมหรือการจัดองค์ประกอบทั้งที่เป็น 2 มิติ และ 3 มิติ เข้าด้วยกันอย่างมีหลักเกณฑ์ การนำองค์ประกอบของการออกแบบมาจัดรวมกันนั้น ผู้ออกแบบจะต้องคำนึงถึงประโยชน์ใช้สอยและความสวยงาม อันเป็นคุณลักษณะสำคัญของการออกแบบ เป็นศิลปะของมนุษย์เนื่องจากเป็นการสร้างค่านิยมทางความงาม และสนองคุณประโยชน์ทางกายภาพให้แก่มนุษย์ </a:t>
            </a:r>
            <a:endParaRPr lang="th-TH" sz="3600" dirty="0">
              <a:latin typeface="PSL-Chamnarn" panose="02000506000000020003" pitchFamily="2" charset="0"/>
              <a:cs typeface="PSL-Chamnarn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5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>
                <a:solidFill>
                  <a:prstClr val="white"/>
                </a:solidFill>
                <a:latin typeface="PSL-Kanda" panose="02000506000000020003" pitchFamily="2" charset="0"/>
                <a:cs typeface="PSL-Kanda" panose="02000506000000020003" pitchFamily="2" charset="0"/>
              </a:rPr>
              <a:t>ความหมายของการออกแบบ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379298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5200" dirty="0" smtClean="0">
                <a:solidFill>
                  <a:srgbClr val="C00000"/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2. </a:t>
            </a:r>
            <a:r>
              <a:rPr lang="th-TH" sz="3800" dirty="0" smtClean="0">
                <a:solidFill>
                  <a:srgbClr val="333333"/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การ</a:t>
            </a:r>
            <a:r>
              <a:rPr lang="th-TH" sz="3800" dirty="0">
                <a:solidFill>
                  <a:srgbClr val="333333"/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รู้จักวางแผนจัดตั้งขั้นตอน และรู้จักเลือกใช้วัสดุวิธีการเพื่อทำตามที่ต้องการนั้น โดยให้สอดคล้องกับลักษณะรูปแบบและคุณสมบัติของวัสดุแต่ละชนิดตามความคิดสร้างสรรค์ และการสร้างสรรค์สิ่งใหม่ขึ้นมา เช่น เราจะทำเก้าอี้นั่งซักตัวจะต้องวางแผนไว้เป็นขั้นตอนโดยต้องเริ่มเลือกวัสดุที่จะใช้ทำเก้าอี้นั้นจะใช้วัสดุอะไรที่เหมาะสม วิธีการต่อยึดนั้นควรใช้กาว ตะปูนอต หรือใช้ข้อต่อแบบใด คำนวณสัดส่วนการใช้งานให้เหมาะสม ความแข็งแรงของเก้าอี้นั่งมากน้อยเพียงใด สีสันควรใช้สีอะไรจึงจะสวยงาม และทนทานกับการใช้งาน</a:t>
            </a:r>
            <a:endParaRPr lang="th-TH" sz="3800" dirty="0">
              <a:latin typeface="PSL-Chamnarn" panose="02000506000000020003" pitchFamily="2" charset="0"/>
              <a:cs typeface="PSL-Chamnarn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4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solidFill>
                  <a:prstClr val="white"/>
                </a:solidFill>
                <a:latin typeface="PSL-Kanda" panose="02000506000000020003" pitchFamily="2" charset="0"/>
                <a:cs typeface="PSL-Kanda" panose="02000506000000020003" pitchFamily="2" charset="0"/>
              </a:rPr>
              <a:t>ความหมายของการออกแบบ</a:t>
            </a:r>
            <a:endParaRPr lang="th-TH" sz="4000" b="1" dirty="0">
              <a:latin typeface="PSL-Chamnarn" panose="02000506000000020003" pitchFamily="2" charset="0"/>
              <a:cs typeface="PSL-Chamnarn" panose="02000506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sz="3900" dirty="0" smtClean="0">
                <a:solidFill>
                  <a:srgbClr val="C00000"/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3. </a:t>
            </a:r>
            <a:r>
              <a:rPr lang="th-TH" sz="3900" dirty="0" smtClean="0">
                <a:solidFill>
                  <a:srgbClr val="333333"/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การ</a:t>
            </a:r>
            <a:r>
              <a:rPr lang="th-TH" sz="3900" dirty="0">
                <a:solidFill>
                  <a:srgbClr val="333333"/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ออกแบบ </a:t>
            </a:r>
            <a:r>
              <a:rPr lang="th-TH" sz="3900" dirty="0" smtClean="0">
                <a:solidFill>
                  <a:srgbClr val="333333"/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หมายถึง   </a:t>
            </a:r>
            <a:r>
              <a:rPr lang="th-TH" sz="3900" dirty="0" smtClean="0">
                <a:solidFill>
                  <a:prstClr val="white">
                    <a:lumMod val="50000"/>
                  </a:prstClr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กระบวนการ</a:t>
            </a:r>
            <a:r>
              <a:rPr lang="th-TH" sz="3900" dirty="0">
                <a:solidFill>
                  <a:prstClr val="white">
                    <a:lumMod val="50000"/>
                  </a:prstClr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สร้างสรรค์ประเภทหนึ่งของมนุษย์ โดยใช้</a:t>
            </a:r>
            <a:r>
              <a:rPr lang="th-TH" sz="3900" dirty="0" err="1">
                <a:solidFill>
                  <a:prstClr val="white">
                    <a:lumMod val="50000"/>
                  </a:prstClr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ทัศน</a:t>
            </a:r>
            <a:r>
              <a:rPr lang="th-TH" sz="3900" dirty="0">
                <a:solidFill>
                  <a:prstClr val="white">
                    <a:lumMod val="50000"/>
                  </a:prstClr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ธาตุต่างๆ เป็นองค์ประกอบ  ใช้ทฤษฏีต่างๆเป็นแนวทางและใช้วัสดุนานาๆชนิดเป็นวัตถุดิบในการ</a:t>
            </a:r>
            <a:r>
              <a:rPr lang="th-TH" sz="3900" dirty="0" smtClean="0">
                <a:solidFill>
                  <a:prstClr val="white">
                    <a:lumMod val="50000"/>
                  </a:prstClr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สร้างสรรค์  </a:t>
            </a:r>
            <a:r>
              <a:rPr lang="th-TH" sz="3900" dirty="0" smtClean="0">
                <a:solidFill>
                  <a:srgbClr val="333333"/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ที่</a:t>
            </a:r>
            <a:r>
              <a:rPr lang="th-TH" sz="3900" dirty="0">
                <a:solidFill>
                  <a:srgbClr val="333333"/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สนองความต้องการในสิ่งใหม่ๆของมนุษย์ซึ่งส่วนใหญ่เพื่อให้ชีวิตอยู่รอด และมีความสะดวกสบายมาก</a:t>
            </a:r>
            <a:r>
              <a:rPr lang="th-TH" sz="3900" dirty="0" smtClean="0">
                <a:solidFill>
                  <a:srgbClr val="333333"/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ขึ้น</a:t>
            </a:r>
            <a:endParaRPr lang="th-TH" sz="3900" dirty="0">
              <a:solidFill>
                <a:prstClr val="white">
                  <a:lumMod val="50000"/>
                </a:prstClr>
              </a:solidFill>
              <a:latin typeface="PSL-Chamnarn" panose="02000506000000020003" pitchFamily="2" charset="0"/>
              <a:cs typeface="PSL-Chamnarn" panose="02000506000000020003" pitchFamily="2" charset="0"/>
            </a:endParaRPr>
          </a:p>
          <a:p>
            <a:endParaRPr lang="th-TH" sz="3200" dirty="0">
              <a:latin typeface="PSL-Chamnarn" panose="02000506000000020003" pitchFamily="2" charset="0"/>
              <a:cs typeface="PSL-Chamnarn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7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PSL-Chamnarn" panose="02000506000000020003" pitchFamily="2" charset="0"/>
                <a:cs typeface="PSL-Chamnarn" panose="02000506000000020003" pitchFamily="2" charset="0"/>
              </a:rPr>
              <a:t>หลักสำคัญของการออกแบบที่ต้องคำนึงถึง</a:t>
            </a:r>
            <a:endParaRPr lang="en-US" b="1" dirty="0">
              <a:latin typeface="PSL-Chamnarn" panose="02000506000000020003" pitchFamily="2" charset="0"/>
              <a:cs typeface="PSL-Chamnarn" panose="02000506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8099739" cy="444776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h-TH" sz="3200" dirty="0" smtClean="0">
                <a:latin typeface="PSL-Chamnarn" panose="02000506000000020003" pitchFamily="2" charset="0"/>
                <a:cs typeface="PSL-Chamnarn" panose="02000506000000020003" pitchFamily="2" charset="0"/>
              </a:rPr>
              <a:t>ประโยชน์ใช้สอย  (</a:t>
            </a:r>
            <a:r>
              <a:rPr lang="en-US" sz="3200" dirty="0" smtClean="0">
                <a:latin typeface="PSL-Chamnarn" panose="02000506000000020003" pitchFamily="2" charset="0"/>
                <a:cs typeface="PSL-Chamnarn" panose="02000506000000020003" pitchFamily="2" charset="0"/>
              </a:rPr>
              <a:t>Useful or Function</a:t>
            </a:r>
            <a:r>
              <a:rPr lang="th-TH" sz="3200" dirty="0" smtClean="0">
                <a:latin typeface="PSL-Chamnarn" panose="02000506000000020003" pitchFamily="2" charset="0"/>
                <a:cs typeface="PSL-Chamnarn" panose="02000506000000020003" pitchFamily="2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th-TH" sz="3200" dirty="0" smtClean="0">
                <a:latin typeface="PSL-Chamnarn" panose="02000506000000020003" pitchFamily="2" charset="0"/>
                <a:cs typeface="PSL-Chamnarn" panose="02000506000000020003" pitchFamily="2" charset="0"/>
              </a:rPr>
              <a:t>ความงามทางศิลปะ  (</a:t>
            </a:r>
            <a:r>
              <a:rPr lang="en-US" sz="3200" dirty="0" smtClean="0">
                <a:latin typeface="PSL-Chamnarn" panose="02000506000000020003" pitchFamily="2" charset="0"/>
                <a:cs typeface="PSL-Chamnarn" panose="02000506000000020003" pitchFamily="2" charset="0"/>
              </a:rPr>
              <a:t>Sense of Beauty</a:t>
            </a:r>
            <a:r>
              <a:rPr lang="th-TH" sz="3200" dirty="0" smtClean="0">
                <a:latin typeface="PSL-Chamnarn" panose="02000506000000020003" pitchFamily="2" charset="0"/>
                <a:cs typeface="PSL-Chamnarn" panose="02000506000000020003" pitchFamily="2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th-TH" sz="3200" dirty="0" smtClean="0">
                <a:latin typeface="PSL-Chamnarn" panose="02000506000000020003" pitchFamily="2" charset="0"/>
                <a:cs typeface="PSL-Chamnarn" panose="02000506000000020003" pitchFamily="2" charset="0"/>
              </a:rPr>
              <a:t>คุณสมบัติของวัสดุ (</a:t>
            </a:r>
            <a:r>
              <a:rPr lang="en-US" sz="3200" dirty="0" smtClean="0">
                <a:latin typeface="PSL-Chamnarn" panose="02000506000000020003" pitchFamily="2" charset="0"/>
                <a:cs typeface="PSL-Chamnarn" panose="02000506000000020003" pitchFamily="2" charset="0"/>
              </a:rPr>
              <a:t>Material &amp; Economi</a:t>
            </a:r>
            <a:r>
              <a:rPr lang="en-US" sz="3200" dirty="0">
                <a:latin typeface="PSL-Chamnarn" panose="02000506000000020003" pitchFamily="2" charset="0"/>
                <a:cs typeface="PSL-Chamnarn" panose="02000506000000020003" pitchFamily="2" charset="0"/>
              </a:rPr>
              <a:t>c</a:t>
            </a:r>
            <a:r>
              <a:rPr lang="th-TH" sz="3200" dirty="0" smtClean="0">
                <a:latin typeface="PSL-Chamnarn" panose="02000506000000020003" pitchFamily="2" charset="0"/>
                <a:cs typeface="PSL-Chamnarn" panose="02000506000000020003" pitchFamily="2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th-TH" sz="3200" dirty="0" smtClean="0">
                <a:latin typeface="PSL-Chamnarn" panose="02000506000000020003" pitchFamily="2" charset="0"/>
                <a:cs typeface="PSL-Chamnarn" panose="02000506000000020003" pitchFamily="2" charset="0"/>
              </a:rPr>
              <a:t>รูปแบบและวัฒนธรรม (</a:t>
            </a:r>
            <a:r>
              <a:rPr lang="en-US" sz="3200" dirty="0" smtClean="0">
                <a:latin typeface="PSL-Chamnarn" panose="02000506000000020003" pitchFamily="2" charset="0"/>
                <a:cs typeface="PSL-Chamnarn" panose="02000506000000020003" pitchFamily="2" charset="0"/>
              </a:rPr>
              <a:t>Style &amp; Culture</a:t>
            </a:r>
            <a:r>
              <a:rPr lang="th-TH" sz="3200" dirty="0" smtClean="0">
                <a:latin typeface="PSL-Chamnarn" panose="02000506000000020003" pitchFamily="2" charset="0"/>
                <a:cs typeface="PSL-Chamnarn" panose="02000506000000020003" pitchFamily="2" charset="0"/>
              </a:rPr>
              <a:t>)</a:t>
            </a:r>
            <a:endParaRPr lang="en-US" sz="3200" dirty="0">
              <a:latin typeface="PSL-Chamnarn" panose="02000506000000020003" pitchFamily="2" charset="0"/>
              <a:cs typeface="PSL-Chamnarn" panose="02000506000000020003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421"/>
          <a:stretch/>
        </p:blipFill>
        <p:spPr>
          <a:xfrm>
            <a:off x="6586759" y="2370527"/>
            <a:ext cx="5339078" cy="335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Inspiration                  </a:t>
            </a:r>
            <a:r>
              <a:rPr lang="th-TH" sz="6600" dirty="0" smtClean="0"/>
              <a:t>    </a:t>
            </a:r>
            <a:r>
              <a:rPr lang="th-TH" sz="6000" dirty="0" smtClean="0">
                <a:latin typeface="PSL-Kanda" panose="02000506000000020003" pitchFamily="2" charset="0"/>
                <a:cs typeface="PSL-Kanda" panose="02000506000000020003" pitchFamily="2" charset="0"/>
              </a:rPr>
              <a:t>แรงบันดาลใจ</a:t>
            </a:r>
            <a:endParaRPr lang="en-US" sz="6000" dirty="0">
              <a:latin typeface="PSL-Kanda" panose="02000506000000020003" pitchFamily="2" charset="0"/>
              <a:cs typeface="PSL-Kanda" panose="02000506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63" y="1535482"/>
            <a:ext cx="7007383" cy="4472780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PSL-Kanda" panose="02000506000000020003" pitchFamily="2" charset="0"/>
                <a:cs typeface="PSL-Kanda" panose="02000506000000020003" pitchFamily="2" charset="0"/>
              </a:rPr>
              <a:t>          การนำแรงบันดาลใจมาวิเคราะห์เพื่อให้ได้มาซึ่ง     ผลิตภัณฑ์รูปแบบต่างๆนักออกแบบต้องกำหนดแรงบันดาลใจที่จะนำมาสร้างสรรค์ผลงานการออกแบบก่อน</a:t>
            </a:r>
          </a:p>
          <a:p>
            <a:r>
              <a:rPr lang="th-TH" sz="3600" dirty="0" smtClean="0">
                <a:latin typeface="PSL-Kanda" panose="02000506000000020003" pitchFamily="2" charset="0"/>
                <a:cs typeface="PSL-Kanda" panose="02000506000000020003" pitchFamily="2" charset="0"/>
              </a:rPr>
              <a:t>       </a:t>
            </a:r>
            <a:endParaRPr lang="en-US" sz="3600" dirty="0" smtClean="0">
              <a:latin typeface="PSL-Kanda" panose="02000506000000020003" pitchFamily="2" charset="0"/>
              <a:cs typeface="PSL-Kanda" panose="02000506000000020003" pitchFamily="2" charset="0"/>
            </a:endParaRPr>
          </a:p>
          <a:p>
            <a:endParaRPr lang="en-US" sz="105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34" y="5730116"/>
            <a:ext cx="495300" cy="447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4794099"/>
            <a:ext cx="499915" cy="4450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335" y="4495751"/>
            <a:ext cx="4036895" cy="1682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628" y="1840906"/>
            <a:ext cx="4038600" cy="225742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4018206" y="862885"/>
            <a:ext cx="43560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6628" y="1334895"/>
            <a:ext cx="4785372" cy="359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51445"/>
          <a:stretch/>
        </p:blipFill>
        <p:spPr>
          <a:xfrm>
            <a:off x="7239000" y="4332849"/>
            <a:ext cx="4953000" cy="251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b="49911"/>
          <a:stretch/>
        </p:blipFill>
        <p:spPr>
          <a:xfrm>
            <a:off x="2328798" y="4347123"/>
            <a:ext cx="4800478" cy="251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1587566" cy="120886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Inspiration                            </a:t>
            </a:r>
            <a:r>
              <a:rPr lang="th-TH" sz="5300" dirty="0" smtClean="0">
                <a:latin typeface="PSL-Kanda" panose="02000506000000020003" pitchFamily="2" charset="0"/>
                <a:cs typeface="PSL-Kanda" panose="02000506000000020003" pitchFamily="2" charset="0"/>
              </a:rPr>
              <a:t>ที่มาของแรงบันดาลใจ</a:t>
            </a:r>
            <a:endParaRPr lang="en-US" sz="5300" dirty="0">
              <a:latin typeface="PSL-Kanda" panose="02000506000000020003" pitchFamily="2" charset="0"/>
              <a:cs typeface="PSL-Kanda" panose="02000506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37" y="1482794"/>
            <a:ext cx="7674534" cy="5067544"/>
          </a:xfrm>
        </p:spPr>
        <p:txBody>
          <a:bodyPr>
            <a:normAutofit fontScale="77500" lnSpcReduction="20000"/>
          </a:bodyPr>
          <a:lstStyle/>
          <a:p>
            <a:r>
              <a:rPr lang="th-TH" sz="3400" b="1" dirty="0" smtClean="0">
                <a:latin typeface="PSL-Kanda" panose="02000506000000020003" pitchFamily="2" charset="0"/>
                <a:cs typeface="PSL-Kanda" panose="02000506000000020003" pitchFamily="2" charset="0"/>
              </a:rPr>
              <a:t>แรงบันดาลใจ เกิดจากความคิดสร้างสรรค์ของมนุษย์</a:t>
            </a:r>
          </a:p>
          <a:p>
            <a:pPr>
              <a:lnSpc>
                <a:spcPct val="110000"/>
              </a:lnSpc>
            </a:pPr>
            <a:r>
              <a:rPr lang="en-US" sz="4600" dirty="0" smtClean="0">
                <a:latin typeface="PSL-Kanda" panose="02000506000000020003" pitchFamily="2" charset="0"/>
                <a:cs typeface="PSL-Kanda" panose="02000506000000020003" pitchFamily="2" charset="0"/>
              </a:rPr>
              <a:t>1.</a:t>
            </a:r>
            <a:r>
              <a:rPr lang="th-TH" sz="4600" dirty="0" smtClean="0">
                <a:latin typeface="PSL-Kanda" panose="02000506000000020003" pitchFamily="2" charset="0"/>
                <a:cs typeface="PSL-Kanda" panose="02000506000000020003" pitchFamily="2" charset="0"/>
              </a:rPr>
              <a:t>การสร้างสรรค์ในด้านความคิด</a:t>
            </a:r>
            <a:r>
              <a:rPr lang="en-US" sz="4600" dirty="0" smtClean="0">
                <a:latin typeface="PSL-Kanda" panose="02000506000000020003" pitchFamily="2" charset="0"/>
                <a:cs typeface="PSL-Kanda" panose="02000506000000020003" pitchFamily="2" charset="0"/>
              </a:rPr>
              <a:t>   Creative in Thinking</a:t>
            </a:r>
            <a:endParaRPr lang="th-TH" sz="4600" dirty="0" smtClean="0">
              <a:latin typeface="PSL-Kanda" panose="02000506000000020003" pitchFamily="2" charset="0"/>
              <a:cs typeface="PSL-Kanda" panose="02000506000000020003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4600" dirty="0" smtClean="0">
                <a:latin typeface="PSL-Kanda" panose="02000506000000020003" pitchFamily="2" charset="0"/>
                <a:cs typeface="PSL-Kanda" panose="02000506000000020003" pitchFamily="2" charset="0"/>
              </a:rPr>
              <a:t>2.</a:t>
            </a:r>
            <a:r>
              <a:rPr lang="th-TH" sz="4600" dirty="0" smtClean="0">
                <a:latin typeface="PSL-Kanda" panose="02000506000000020003" pitchFamily="2" charset="0"/>
                <a:cs typeface="PSL-Kanda" panose="02000506000000020003" pitchFamily="2" charset="0"/>
              </a:rPr>
              <a:t>การสร้างสรรค์ในด้านความงาม</a:t>
            </a:r>
            <a:r>
              <a:rPr lang="en-US" sz="4600" dirty="0" smtClean="0">
                <a:latin typeface="PSL-Kanda" panose="02000506000000020003" pitchFamily="2" charset="0"/>
                <a:cs typeface="PSL-Kanda" panose="02000506000000020003" pitchFamily="2" charset="0"/>
              </a:rPr>
              <a:t> Creative in Aesthetic</a:t>
            </a:r>
          </a:p>
          <a:p>
            <a:r>
              <a:rPr lang="en-US" sz="4600" dirty="0" smtClean="0">
                <a:latin typeface="PSL-Kanda" panose="02000506000000020003" pitchFamily="2" charset="0"/>
                <a:cs typeface="PSL-Kanda" panose="02000506000000020003" pitchFamily="2" charset="0"/>
              </a:rPr>
              <a:t>3.</a:t>
            </a:r>
            <a:r>
              <a:rPr lang="th-TH" sz="4600" dirty="0" smtClean="0">
                <a:latin typeface="PSL-Kanda" panose="02000506000000020003" pitchFamily="2" charset="0"/>
                <a:cs typeface="PSL-Kanda" panose="02000506000000020003" pitchFamily="2" charset="0"/>
              </a:rPr>
              <a:t>การสร้างสรรค์ในด้านประโยชน์ใช้สอย</a:t>
            </a:r>
            <a:r>
              <a:rPr lang="en-US" sz="4600" dirty="0" smtClean="0">
                <a:latin typeface="PSL-Kanda" panose="02000506000000020003" pitchFamily="2" charset="0"/>
                <a:cs typeface="PSL-Kanda" panose="02000506000000020003" pitchFamily="2" charset="0"/>
              </a:rPr>
              <a:t>Creative in Function</a:t>
            </a:r>
            <a:endParaRPr lang="th-TH" sz="4600" dirty="0" smtClean="0">
              <a:latin typeface="PSL-Kanda" panose="02000506000000020003" pitchFamily="2" charset="0"/>
              <a:cs typeface="PSL-Kanda" panose="02000506000000020003" pitchFamily="2" charset="0"/>
            </a:endParaRPr>
          </a:p>
          <a:p>
            <a:endParaRPr lang="th-TH" sz="2800" dirty="0" smtClean="0">
              <a:latin typeface="PSL-Kanda" panose="02000506000000020003" pitchFamily="2" charset="0"/>
              <a:cs typeface="PSL-Kanda" panose="02000506000000020003" pitchFamily="2" charset="0"/>
            </a:endParaRPr>
          </a:p>
          <a:p>
            <a:r>
              <a:rPr lang="th-TH" sz="2800" dirty="0">
                <a:latin typeface="PSL-Kanda" panose="02000506000000020003" pitchFamily="2" charset="0"/>
                <a:cs typeface="PSL-Kanda" panose="02000506000000020003" pitchFamily="2" charset="0"/>
              </a:rPr>
              <a:t> </a:t>
            </a:r>
            <a:endParaRPr lang="en-US" sz="2800" dirty="0">
              <a:latin typeface="PSL-Kanda" panose="02000506000000020003" pitchFamily="2" charset="0"/>
              <a:cs typeface="PSL-Kanda" panose="02000506000000020003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23028" y="815926"/>
            <a:ext cx="48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39" r="2298"/>
          <a:stretch/>
        </p:blipFill>
        <p:spPr>
          <a:xfrm>
            <a:off x="56271" y="2460154"/>
            <a:ext cx="4412566" cy="28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319" y="812589"/>
            <a:ext cx="4508715" cy="2187227"/>
          </a:xfrm>
        </p:spPr>
        <p:txBody>
          <a:bodyPr/>
          <a:lstStyle/>
          <a:p>
            <a:r>
              <a:rPr lang="th-TH" sz="3200" b="1" dirty="0" smtClean="0">
                <a:latin typeface="PSL-Kanda" panose="02000506000000020003" pitchFamily="2" charset="0"/>
                <a:cs typeface="PSL-Kanda" panose="02000506000000020003" pitchFamily="2" charset="0"/>
              </a:rPr>
              <a:t>รูปทรงเรขาคณิต</a:t>
            </a:r>
            <a:r>
              <a:rPr lang="th-TH" sz="3200" dirty="0" smtClean="0"/>
              <a:t/>
            </a:r>
            <a:br>
              <a:rPr lang="th-TH" sz="3200" dirty="0" smtClean="0"/>
            </a:br>
            <a:r>
              <a:rPr lang="th-TH" sz="4000" b="1" dirty="0" smtClean="0">
                <a:latin typeface="PSL-Kanda" panose="02000506000000020003" pitchFamily="2" charset="0"/>
                <a:cs typeface="PSL-Kanda" panose="02000506000000020003" pitchFamily="2" charset="0"/>
              </a:rPr>
              <a:t>(</a:t>
            </a:r>
            <a:r>
              <a:rPr lang="en-US" sz="4000" b="1" dirty="0" smtClean="0">
                <a:latin typeface="PSL-Kanda" panose="02000506000000020003" pitchFamily="2" charset="0"/>
                <a:cs typeface="PSL-Kanda" panose="02000506000000020003" pitchFamily="2" charset="0"/>
              </a:rPr>
              <a:t>Geometric Form</a:t>
            </a:r>
            <a:r>
              <a:rPr lang="th-TH" sz="4000" b="1" dirty="0" smtClean="0">
                <a:latin typeface="PSL-Kanda" panose="02000506000000020003" pitchFamily="2" charset="0"/>
                <a:cs typeface="PSL-Kanda" panose="02000506000000020003" pitchFamily="2" charset="0"/>
              </a:rPr>
              <a:t>)</a:t>
            </a:r>
            <a:endParaRPr lang="th-TH" sz="4000" b="1" dirty="0">
              <a:latin typeface="PSL-Kanda" panose="02000506000000020003" pitchFamily="2" charset="0"/>
              <a:cs typeface="PSL-Kanda" panose="02000506000000020003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6561" y="2046555"/>
            <a:ext cx="5370709" cy="2528843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PSL-Kanda" panose="02000506000000020003" pitchFamily="2" charset="0"/>
                <a:cs typeface="PSL-Kanda" panose="02000506000000020003" pitchFamily="2" charset="0"/>
              </a:rPr>
              <a:t>รูปทรงเรขาคณิตเป็นรูปทรงขั้นพื้นฐานทางศิลปะที่นักออกแบบนำมาใช้  เช่น รูปทรงสี่เหลี่ยม รูปทรงสามเหลี่ยม  รูปทรงกระบอกเป็นต้น  </a:t>
            </a:r>
            <a:endParaRPr lang="th-TH" sz="3200" dirty="0">
              <a:latin typeface="PSL-Kanda" panose="02000506000000020003" pitchFamily="2" charset="0"/>
              <a:cs typeface="PSL-Kanda" panose="020005060000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19" y="2999816"/>
            <a:ext cx="5391399" cy="35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2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3" y="1925719"/>
            <a:ext cx="4508715" cy="2187227"/>
          </a:xfrm>
        </p:spPr>
        <p:txBody>
          <a:bodyPr/>
          <a:lstStyle/>
          <a:p>
            <a:r>
              <a:rPr lang="th-TH" sz="3200" b="1" dirty="0">
                <a:latin typeface="PSL-Kanda" panose="02000506000000020003" pitchFamily="2" charset="0"/>
                <a:cs typeface="PSL-Kanda" panose="02000506000000020003" pitchFamily="2" charset="0"/>
              </a:rPr>
              <a:t>รูป</a:t>
            </a:r>
            <a:r>
              <a:rPr lang="th-TH" sz="3200" b="1" dirty="0" smtClean="0">
                <a:latin typeface="PSL-Kanda" panose="02000506000000020003" pitchFamily="2" charset="0"/>
                <a:cs typeface="PSL-Kanda" panose="02000506000000020003" pitchFamily="2" charset="0"/>
              </a:rPr>
              <a:t>ทรงอิสระ</a:t>
            </a:r>
            <a:r>
              <a:rPr lang="th-TH" sz="3200" dirty="0"/>
              <a:t/>
            </a:r>
            <a:br>
              <a:rPr lang="th-TH" sz="3200" dirty="0"/>
            </a:br>
            <a:r>
              <a:rPr lang="th-TH" sz="4000" b="1" dirty="0" smtClean="0">
                <a:latin typeface="PSL-Kanda" panose="02000506000000020003" pitchFamily="2" charset="0"/>
                <a:cs typeface="PSL-Kanda" panose="02000506000000020003" pitchFamily="2" charset="0"/>
              </a:rPr>
              <a:t>(</a:t>
            </a:r>
            <a:r>
              <a:rPr lang="en-US" sz="4000" b="1" dirty="0" smtClean="0">
                <a:latin typeface="PSL-Kanda" panose="02000506000000020003" pitchFamily="2" charset="0"/>
                <a:cs typeface="PSL-Kanda" panose="02000506000000020003" pitchFamily="2" charset="0"/>
              </a:rPr>
              <a:t>Free </a:t>
            </a:r>
            <a:r>
              <a:rPr lang="en-US" sz="4000" b="1" dirty="0">
                <a:latin typeface="PSL-Kanda" panose="02000506000000020003" pitchFamily="2" charset="0"/>
                <a:cs typeface="PSL-Kanda" panose="02000506000000020003" pitchFamily="2" charset="0"/>
              </a:rPr>
              <a:t>Form </a:t>
            </a:r>
            <a:r>
              <a:rPr lang="th-TH" sz="4000" b="1" dirty="0">
                <a:latin typeface="PSL-Kanda" panose="02000506000000020003" pitchFamily="2" charset="0"/>
                <a:cs typeface="PSL-Kanda" panose="02000506000000020003" pitchFamily="2" charset="0"/>
              </a:rPr>
              <a:t>)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h-TH" sz="3600" dirty="0" smtClean="0">
                <a:latin typeface="PSL-Kanda" panose="02000506000000020003" pitchFamily="2" charset="0"/>
                <a:cs typeface="PSL-Kanda" panose="02000506000000020003" pitchFamily="2" charset="0"/>
              </a:rPr>
              <a:t>    รูปทรงอิสระเป็น</a:t>
            </a:r>
            <a:r>
              <a:rPr lang="th-TH" sz="3600" dirty="0">
                <a:latin typeface="PSL-Kanda" panose="02000506000000020003" pitchFamily="2" charset="0"/>
                <a:cs typeface="PSL-Kanda" panose="02000506000000020003" pitchFamily="2" charset="0"/>
              </a:rPr>
              <a:t>รูปทรงที่มีโครงสร้างไม่แน่นนอน มีทั้งเกิดขึ้นตามธรรมชาติและเกิดขึ้นจากมนุษย์</a:t>
            </a:r>
            <a:r>
              <a:rPr lang="th-TH" sz="3600" dirty="0" smtClean="0">
                <a:latin typeface="PSL-Kanda" panose="02000506000000020003" pitchFamily="2" charset="0"/>
                <a:cs typeface="PSL-Kanda" panose="02000506000000020003" pitchFamily="2" charset="0"/>
              </a:rPr>
              <a:t>สร้างขึ้น เช่น  หยด</a:t>
            </a:r>
            <a:r>
              <a:rPr lang="th-TH" sz="3600" dirty="0">
                <a:latin typeface="PSL-Kanda" panose="02000506000000020003" pitchFamily="2" charset="0"/>
                <a:cs typeface="PSL-Kanda" panose="02000506000000020003" pitchFamily="2" charset="0"/>
              </a:rPr>
              <a:t>น้ำ  ก้อนเมฆ  เปลวไฟ  คลื่นน้ำ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83" r="17286"/>
          <a:stretch/>
        </p:blipFill>
        <p:spPr>
          <a:xfrm>
            <a:off x="2940190" y="834949"/>
            <a:ext cx="3167984" cy="5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08077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216</TotalTime>
  <Words>589</Words>
  <Application>Microsoft Office PowerPoint</Application>
  <PresentationFormat>Widescreen</PresentationFormat>
  <Paragraphs>39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PSL-Chamnarn</vt:lpstr>
      <vt:lpstr>PSL-Kanda</vt:lpstr>
      <vt:lpstr>Segoe UI</vt:lpstr>
      <vt:lpstr>Segoe UI Light</vt:lpstr>
      <vt:lpstr>WelcomeDoc</vt:lpstr>
      <vt:lpstr>PowerPoint Presentation</vt:lpstr>
      <vt:lpstr>ความหมายของการออกแบบ</vt:lpstr>
      <vt:lpstr>ความหมายของการออกแบบ</vt:lpstr>
      <vt:lpstr>ความหมายของการออกแบบ</vt:lpstr>
      <vt:lpstr>หลักสำคัญของการออกแบบที่ต้องคำนึงถึง</vt:lpstr>
      <vt:lpstr>Inspiration                      แรงบันดาลใจ</vt:lpstr>
      <vt:lpstr>Inspiration                            ที่มาของแรงบันดาลใจ</vt:lpstr>
      <vt:lpstr>รูปทรงเรขาคณิต (Geometric Form)</vt:lpstr>
      <vt:lpstr>รูปทรงอิสระ (Free Form )</vt:lpstr>
      <vt:lpstr> รูปทรงจากธรรมชาติ  (Natural Form)           </vt:lpstr>
      <vt:lpstr>รูปทรงที่มนุษย์สร้างขึ้น (Manmade Form)</vt:lpstr>
      <vt:lpstr>          สรุป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การออกแบบ    คืออะไร</dc:title>
  <dc:creator>User</dc:creator>
  <cp:keywords/>
  <cp:lastModifiedBy>User</cp:lastModifiedBy>
  <cp:revision>25</cp:revision>
  <dcterms:created xsi:type="dcterms:W3CDTF">2017-11-25T23:55:03Z</dcterms:created>
  <dcterms:modified xsi:type="dcterms:W3CDTF">2017-11-26T04:34:07Z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